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0" r:id="rId3"/>
    <p:sldId id="287" r:id="rId4"/>
    <p:sldId id="261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59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006E1E"/>
    <a:srgbClr val="007D56"/>
    <a:srgbClr val="D9DD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660"/>
  </p:normalViewPr>
  <p:slideViewPr>
    <p:cSldViewPr>
      <p:cViewPr varScale="1">
        <p:scale>
          <a:sx n="107" d="100"/>
          <a:sy n="107" d="100"/>
        </p:scale>
        <p:origin x="10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71C21-3757-4199-83DE-22960358A2A5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4E647-5A0F-41E6-A0EF-B58D8C1C6C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3032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53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068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678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67893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5050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323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6333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300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 smtClean="0"/>
              <a:t>http://minheeblog.tistory.com/category/PPT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778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E722-38C7-4231-8BB5-7A27D4E5977D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5660" y="2708920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spc="-150" dirty="0" err="1" smtClean="0">
                <a:solidFill>
                  <a:schemeClr val="bg1"/>
                </a:solidFill>
              </a:rPr>
              <a:t>상권별</a:t>
            </a:r>
            <a:r>
              <a:rPr lang="ko-KR" altLang="en-US" sz="4400" b="1" spc="-150" dirty="0" smtClean="0">
                <a:solidFill>
                  <a:schemeClr val="bg1"/>
                </a:solidFill>
              </a:rPr>
              <a:t> 업종 데이터 분석</a:t>
            </a:r>
            <a:endParaRPr lang="ko-KR" altLang="en-US" sz="4400" b="1" spc="-15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417056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sz="1600" b="1" dirty="0" smtClean="0">
                <a:solidFill>
                  <a:schemeClr val="bg1"/>
                </a:solidFill>
              </a:rPr>
              <a:t>발표자 오 승 훈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2276872"/>
            <a:ext cx="42564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</a:rPr>
              <a:t>빅데이터 분석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3096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10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9546" y="271681"/>
            <a:ext cx="16369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</a:rPr>
              <a:t>데이터 처리 과정과 분석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58" y="3063198"/>
            <a:ext cx="8642225" cy="990600"/>
          </a:xfrm>
          <a:prstGeom prst="rect">
            <a:avLst/>
          </a:prstGeom>
        </p:spPr>
      </p:pic>
      <p:sp>
        <p:nvSpPr>
          <p:cNvPr id="13" name="오른쪽 대괄호 12"/>
          <p:cNvSpPr/>
          <p:nvPr/>
        </p:nvSpPr>
        <p:spPr>
          <a:xfrm>
            <a:off x="7744545" y="3063198"/>
            <a:ext cx="94530" cy="288032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151" y="1442554"/>
            <a:ext cx="2228850" cy="1247775"/>
          </a:xfrm>
          <a:prstGeom prst="rect">
            <a:avLst/>
          </a:prstGeom>
        </p:spPr>
      </p:pic>
      <p:cxnSp>
        <p:nvCxnSpPr>
          <p:cNvPr id="12" name="구부러진 연결선 11"/>
          <p:cNvCxnSpPr>
            <a:endCxn id="7" idx="3"/>
          </p:cNvCxnSpPr>
          <p:nvPr/>
        </p:nvCxnSpPr>
        <p:spPr>
          <a:xfrm rot="10800000">
            <a:off x="5638001" y="2066442"/>
            <a:ext cx="2201074" cy="1140772"/>
          </a:xfrm>
          <a:prstGeom prst="curvedConnector3">
            <a:avLst>
              <a:gd name="adj1" fmla="val -15344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오른쪽 대괄호 21"/>
          <p:cNvSpPr/>
          <p:nvPr/>
        </p:nvSpPr>
        <p:spPr>
          <a:xfrm>
            <a:off x="1439718" y="3787252"/>
            <a:ext cx="94530" cy="288032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꺾인 연결선 23"/>
          <p:cNvCxnSpPr>
            <a:stCxn id="22" idx="2"/>
            <a:endCxn id="2" idx="2"/>
          </p:cNvCxnSpPr>
          <p:nvPr/>
        </p:nvCxnSpPr>
        <p:spPr>
          <a:xfrm rot="10800000" flipH="1" flipV="1">
            <a:off x="1534248" y="3931268"/>
            <a:ext cx="2989328" cy="2615562"/>
          </a:xfrm>
          <a:prstGeom prst="bentConnector4">
            <a:avLst>
              <a:gd name="adj1" fmla="val 99493"/>
              <a:gd name="adj2" fmla="val 218"/>
            </a:avLst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오른쪽 대괄호 30"/>
          <p:cNvSpPr/>
          <p:nvPr/>
        </p:nvSpPr>
        <p:spPr>
          <a:xfrm>
            <a:off x="8704025" y="3448050"/>
            <a:ext cx="94530" cy="288032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꺾인 연결선 32"/>
          <p:cNvCxnSpPr>
            <a:stCxn id="31" idx="1"/>
          </p:cNvCxnSpPr>
          <p:nvPr/>
        </p:nvCxnSpPr>
        <p:spPr>
          <a:xfrm rot="16200000" flipH="1" flipV="1">
            <a:off x="7026798" y="3153492"/>
            <a:ext cx="1094638" cy="2259817"/>
          </a:xfrm>
          <a:prstGeom prst="bentConnector4">
            <a:avLst>
              <a:gd name="adj1" fmla="val 0"/>
              <a:gd name="adj2" fmla="val 100158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599569" y="480852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연도별 업종 증가 추이 </a:t>
            </a:r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시계열</a:t>
            </a:r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그래프</a:t>
            </a:r>
            <a:endParaRPr lang="en-US" altLang="ko-KR" sz="1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변수에 저장</a:t>
            </a:r>
            <a:endParaRPr lang="en-US" altLang="ko-KR" sz="1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085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1920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11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9547" y="271681"/>
            <a:ext cx="1636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</a:rPr>
              <a:t>데이터 </a:t>
            </a:r>
            <a:r>
              <a:rPr lang="ko-KR" altLang="en-US" sz="1200" b="1" spc="-150" dirty="0" smtClean="0">
                <a:solidFill>
                  <a:schemeClr val="bg1"/>
                </a:solidFill>
              </a:rPr>
              <a:t>처리 과정과 </a:t>
            </a:r>
            <a:r>
              <a:rPr lang="ko-KR" altLang="en-US" sz="1200" b="1" spc="-150" dirty="0">
                <a:solidFill>
                  <a:schemeClr val="bg1"/>
                </a:solidFill>
              </a:rPr>
              <a:t>분석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856" y="1596643"/>
            <a:ext cx="6573053" cy="4752823"/>
          </a:xfrm>
          <a:prstGeom prst="rect">
            <a:avLst/>
          </a:prstGeom>
        </p:spPr>
      </p:pic>
      <p:cxnSp>
        <p:nvCxnSpPr>
          <p:cNvPr id="8" name="직선 화살표 연결선 7"/>
          <p:cNvCxnSpPr/>
          <p:nvPr/>
        </p:nvCxnSpPr>
        <p:spPr>
          <a:xfrm>
            <a:off x="4535996" y="1012858"/>
            <a:ext cx="0" cy="615942"/>
          </a:xfrm>
          <a:prstGeom prst="straightConnector1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73075" y="1122507"/>
            <a:ext cx="3158650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3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g</a:t>
            </a:r>
            <a:r>
              <a:rPr lang="en-US" altLang="ko-KR" sz="13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gplotly</a:t>
            </a:r>
            <a:r>
              <a:rPr lang="en-US" altLang="ko-KR" sz="13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3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라이브러리의 </a:t>
            </a:r>
            <a:r>
              <a:rPr lang="ko-KR" altLang="en-US" sz="13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반응형</a:t>
            </a:r>
            <a:r>
              <a:rPr lang="ko-KR" altLang="en-US" sz="13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그래프</a:t>
            </a:r>
            <a:endParaRPr lang="ko-KR" altLang="en-US" sz="13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4709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1920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12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01832" y="271681"/>
            <a:ext cx="1332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</a:rPr>
              <a:t>데이터 전처리 과정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653136"/>
            <a:ext cx="8621360" cy="14954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19392" y="4722580"/>
            <a:ext cx="1539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rgbClr val="006E1E"/>
                </a:solidFill>
              </a:rPr>
              <a:t>구글 지도 </a:t>
            </a:r>
            <a:r>
              <a:rPr lang="en-US" altLang="ko-KR" sz="1400" dirty="0" smtClean="0">
                <a:solidFill>
                  <a:srgbClr val="006E1E"/>
                </a:solidFill>
              </a:rPr>
              <a:t>API </a:t>
            </a:r>
            <a:r>
              <a:rPr lang="ko-KR" altLang="en-US" sz="1400" dirty="0" smtClean="0">
                <a:solidFill>
                  <a:srgbClr val="006E1E"/>
                </a:solidFill>
              </a:rPr>
              <a:t>키</a:t>
            </a:r>
            <a:endParaRPr lang="ko-KR" altLang="en-US" sz="1400" dirty="0">
              <a:solidFill>
                <a:srgbClr val="006E1E"/>
              </a:solidFill>
            </a:endParaRPr>
          </a:p>
        </p:txBody>
      </p:sp>
      <p:sp>
        <p:nvSpPr>
          <p:cNvPr id="11" name="오른쪽 대괄호 10"/>
          <p:cNvSpPr/>
          <p:nvPr/>
        </p:nvSpPr>
        <p:spPr>
          <a:xfrm>
            <a:off x="5134128" y="4760680"/>
            <a:ext cx="86866" cy="490747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67026" y="4275205"/>
            <a:ext cx="3445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구글 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API 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등록 후 서울시 지도 생성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15" name="구부러진 연결선 14"/>
          <p:cNvCxnSpPr>
            <a:stCxn id="11" idx="2"/>
            <a:endCxn id="12" idx="3"/>
          </p:cNvCxnSpPr>
          <p:nvPr/>
        </p:nvCxnSpPr>
        <p:spPr>
          <a:xfrm rot="10800000">
            <a:off x="4112200" y="4444482"/>
            <a:ext cx="1108794" cy="561572"/>
          </a:xfrm>
          <a:prstGeom prst="curvedConnector3">
            <a:avLst>
              <a:gd name="adj1" fmla="val -17864"/>
            </a:avLst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그림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716" y="1270658"/>
            <a:ext cx="8562975" cy="2324100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716" y="664380"/>
            <a:ext cx="3585832" cy="3412692"/>
          </a:xfrm>
          <a:prstGeom prst="rect">
            <a:avLst/>
          </a:prstGeom>
        </p:spPr>
      </p:pic>
      <p:sp>
        <p:nvSpPr>
          <p:cNvPr id="44" name="모서리가 둥근 직사각형 43"/>
          <p:cNvSpPr/>
          <p:nvPr/>
        </p:nvSpPr>
        <p:spPr>
          <a:xfrm>
            <a:off x="7668344" y="1709192"/>
            <a:ext cx="918305" cy="321940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8" name="직선 화살표 연결선 67"/>
          <p:cNvCxnSpPr/>
          <p:nvPr/>
        </p:nvCxnSpPr>
        <p:spPr>
          <a:xfrm flipV="1">
            <a:off x="2339752" y="4005064"/>
            <a:ext cx="0" cy="2787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오른쪽 대괄호 68"/>
          <p:cNvSpPr/>
          <p:nvPr/>
        </p:nvSpPr>
        <p:spPr>
          <a:xfrm>
            <a:off x="5580112" y="5365900"/>
            <a:ext cx="86866" cy="490747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1" name="구부러진 연결선 70"/>
          <p:cNvCxnSpPr>
            <a:stCxn id="69" idx="2"/>
            <a:endCxn id="44" idx="1"/>
          </p:cNvCxnSpPr>
          <p:nvPr/>
        </p:nvCxnSpPr>
        <p:spPr>
          <a:xfrm rot="10800000" flipH="1">
            <a:off x="5666978" y="1870162"/>
            <a:ext cx="2001366" cy="3741112"/>
          </a:xfrm>
          <a:prstGeom prst="curvedConnector3">
            <a:avLst>
              <a:gd name="adj1" fmla="val 77994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881930" y="3975157"/>
            <a:ext cx="251222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각 시의 경위도 값을 저장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87" name="직선 연결선 86"/>
          <p:cNvCxnSpPr>
            <a:endCxn id="2" idx="2"/>
          </p:cNvCxnSpPr>
          <p:nvPr/>
        </p:nvCxnSpPr>
        <p:spPr>
          <a:xfrm>
            <a:off x="4552400" y="6187938"/>
            <a:ext cx="0" cy="35889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06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1920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13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9549" y="271681"/>
            <a:ext cx="1636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데이터 처리 과정과 분석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924" y="1731386"/>
            <a:ext cx="5482952" cy="4289902"/>
          </a:xfrm>
          <a:prstGeom prst="rect">
            <a:avLst/>
          </a:prstGeom>
        </p:spPr>
      </p:pic>
      <p:cxnSp>
        <p:nvCxnSpPr>
          <p:cNvPr id="12" name="직선 화살표 연결선 11"/>
          <p:cNvCxnSpPr/>
          <p:nvPr/>
        </p:nvCxnSpPr>
        <p:spPr>
          <a:xfrm>
            <a:off x="4535996" y="1012858"/>
            <a:ext cx="7429" cy="920717"/>
          </a:xfrm>
          <a:prstGeom prst="straightConnector1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92620" y="1220851"/>
            <a:ext cx="42867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경위도 값을 이용하여 상권의 위치 표시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0232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51520" y="548680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13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73730" y="271681"/>
            <a:ext cx="5886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 err="1" smtClean="0">
                <a:solidFill>
                  <a:schemeClr val="bg1"/>
                </a:solidFill>
              </a:rPr>
              <a:t>느낀점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730" y="1521075"/>
            <a:ext cx="833914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데이터분석을 하면서 내가 생각한 것 보다 훨씬 더 많은 상권의 종류가 있는 것을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알았고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기존에 내가 알고 있던 상권의 종류가 다른 분류에 속한다는 것도 알게 되었다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</a:p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그리고 지역마다 가지는 특색 상권 종류가 무엇인지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어떠한 상권이 어디에 분포하고 </a:t>
            </a:r>
            <a:endParaRPr lang="en-US" altLang="ko-KR" sz="16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있는지도 알 수 있었다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</a:p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처음에는 데이터 선정도 하기 어려웠었는데 분석을 차근차근 해나가면서 대량의 </a:t>
            </a:r>
            <a:endParaRPr lang="en-US" altLang="ko-KR" sz="16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데이터 처리를 마치고 나니 내가 이 많은 데이터를 처리했다는 것에 놀랍기도 하고 </a:t>
            </a:r>
            <a:endParaRPr lang="en-US" altLang="ko-KR" sz="16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한편으로 괜찮은 결과를 낸 거 같아 뿌듯했다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</a:p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다음에는 다른 데이터로 한 번 도전해 보고 싶다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3815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51520" y="3068960"/>
            <a:ext cx="8640960" cy="352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2627784" y="1052736"/>
            <a:ext cx="3858956" cy="385895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699792" y="2564904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 smtClean="0">
                <a:solidFill>
                  <a:schemeClr val="bg1"/>
                </a:solidFill>
              </a:rPr>
              <a:t>THANK</a:t>
            </a:r>
          </a:p>
          <a:p>
            <a:pPr algn="ctr"/>
            <a:r>
              <a:rPr lang="en-US" altLang="ko-KR" sz="5400" b="1" dirty="0" smtClean="0">
                <a:solidFill>
                  <a:schemeClr val="bg1"/>
                </a:solidFill>
              </a:rPr>
              <a:t>YOU</a:t>
            </a:r>
            <a:endParaRPr lang="ko-KR" altLang="en-US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1115616" y="1340768"/>
            <a:ext cx="8496944" cy="6324808"/>
            <a:chOff x="323528" y="1199941"/>
            <a:chExt cx="8496944" cy="6324808"/>
          </a:xfrm>
        </p:grpSpPr>
        <p:sp>
          <p:nvSpPr>
            <p:cNvPr id="9" name="TextBox 8"/>
            <p:cNvSpPr txBox="1"/>
            <p:nvPr/>
          </p:nvSpPr>
          <p:spPr>
            <a:xfrm>
              <a:off x="323528" y="1199941"/>
              <a:ext cx="8496944" cy="6324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54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01   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54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02   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54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03      </a:t>
              </a:r>
              <a:endParaRPr lang="en-US" altLang="ko-KR" sz="5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54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04      </a:t>
              </a:r>
              <a:endParaRPr lang="en-US" altLang="ko-KR" sz="54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5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1331640" y="1493704"/>
              <a:ext cx="6184" cy="8810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/>
            <p:cNvCxnSpPr/>
            <p:nvPr/>
          </p:nvCxnSpPr>
          <p:spPr>
            <a:xfrm>
              <a:off x="1331640" y="2692123"/>
              <a:ext cx="6184" cy="8810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>
              <a:off x="1346532" y="3964414"/>
              <a:ext cx="6184" cy="8810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323528" y="548679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sz="2400" b="1" dirty="0" smtClean="0">
                <a:solidFill>
                  <a:schemeClr val="bg1"/>
                </a:solidFill>
              </a:rPr>
              <a:t>목차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27784" y="1721096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spc="-150" dirty="0" smtClean="0">
                <a:solidFill>
                  <a:schemeClr val="bg1"/>
                </a:solidFill>
                <a:latin typeface="+mj-ea"/>
                <a:ea typeface="+mj-ea"/>
              </a:rPr>
              <a:t>데이터 분석 목적</a:t>
            </a:r>
            <a:endParaRPr lang="ko-KR" altLang="en-US" sz="4000" b="1" spc="-1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99209" y="2916349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spc="-150" dirty="0" smtClean="0">
                <a:solidFill>
                  <a:schemeClr val="bg1"/>
                </a:solidFill>
                <a:latin typeface="+mj-ea"/>
                <a:ea typeface="+mj-ea"/>
              </a:rPr>
              <a:t>데이터 전처리 과정</a:t>
            </a:r>
            <a:endParaRPr lang="ko-KR" altLang="en-US" sz="4000" b="1" spc="-1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99209" y="4191806"/>
            <a:ext cx="5687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spc="-150" dirty="0">
                <a:solidFill>
                  <a:schemeClr val="bg1"/>
                </a:solidFill>
              </a:rPr>
              <a:t>데이터 처리 과정과 분석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34043" y="5467263"/>
            <a:ext cx="5687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-150" dirty="0" err="1" smtClean="0">
                <a:solidFill>
                  <a:schemeClr val="bg1"/>
                </a:solidFill>
              </a:rPr>
              <a:t>느낀점</a:t>
            </a:r>
            <a:endParaRPr lang="ko-KR" altLang="en-US" sz="4000" b="1" spc="-150" dirty="0">
              <a:solidFill>
                <a:schemeClr val="bg1"/>
              </a:solidFill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2138620" y="5380697"/>
            <a:ext cx="6184" cy="8810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ko-KR" altLang="en-US" strike="sngStrike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269157" y="271681"/>
            <a:ext cx="11977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데이터 분석 목적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sz="1200" dirty="0" smtClean="0">
                <a:solidFill>
                  <a:schemeClr val="bg1"/>
                </a:solidFill>
              </a:rPr>
              <a:t>과목이름이나 영문타이틀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583" y="1028516"/>
            <a:ext cx="199605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rgbClr val="17375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상권 이란</a:t>
            </a:r>
            <a:r>
              <a:rPr lang="en-US" altLang="ko-KR" sz="2800" dirty="0" smtClean="0">
                <a:solidFill>
                  <a:srgbClr val="17375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?</a:t>
            </a:r>
          </a:p>
          <a:p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84" y="1659003"/>
            <a:ext cx="6888424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“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상권이란 특정 마케팅 단위 또는 집단이 상품과 서비스를 판매</a:t>
            </a:r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인도함에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있어서 비용과 취급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규모면에서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경제적이며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그 규모가 </a:t>
            </a:r>
            <a:endParaRPr lang="en-US" altLang="ko-KR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어떤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경계에 의해 결정되는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지역범위를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의미한다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.”</a:t>
            </a:r>
          </a:p>
          <a:p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040137"/>
            <a:ext cx="8121134" cy="31700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2000" dirty="0" smtClean="0">
                <a:solidFill>
                  <a:srgbClr val="17375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분석 데이터 명 </a:t>
            </a:r>
            <a:r>
              <a:rPr lang="en-US" altLang="ko-KR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상가</a:t>
            </a:r>
            <a:r>
              <a:rPr lang="en-US" altLang="ko-KR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상권</a:t>
            </a:r>
            <a:r>
              <a:rPr lang="en-US" altLang="ko-KR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정보</a:t>
            </a:r>
            <a:endParaRPr lang="en-US" altLang="ko-KR" sz="20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2000" dirty="0" smtClean="0">
                <a:solidFill>
                  <a:srgbClr val="17375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출처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공공데이터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포털</a:t>
            </a:r>
            <a:endParaRPr lang="en-US" altLang="ko-KR" sz="20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17375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분석 목적</a:t>
            </a:r>
            <a:r>
              <a:rPr lang="en-US" altLang="ko-KR" sz="2000" dirty="0" smtClean="0">
                <a:solidFill>
                  <a:srgbClr val="17375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 지역에는 무슨 종류의 상권이 있으며</a:t>
            </a:r>
            <a:r>
              <a:rPr lang="en-US" altLang="ko-KR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지역별로 어떠한 </a:t>
            </a:r>
            <a:endParaRPr lang="en-US" altLang="ko-KR" sz="2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	      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상권이 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중심적으로 발달했는지</a:t>
            </a:r>
            <a:r>
              <a:rPr lang="en-US" altLang="ko-KR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연도별 상권 수를 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통해</a:t>
            </a:r>
            <a:endParaRPr lang="en-US" altLang="ko-KR" sz="20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	</a:t>
            </a:r>
            <a:r>
              <a:rPr lang="en-US" altLang="ko-KR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    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업종 수가 어떻게 변화 하였는지</a:t>
            </a:r>
            <a:r>
              <a:rPr lang="en-US" altLang="ko-KR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지역 어느 곳에 상권이 </a:t>
            </a:r>
            <a:endParaRPr lang="en-US" altLang="ko-KR" sz="20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               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위치 </a:t>
            </a:r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하였는가에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대한 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데이터 </a:t>
            </a: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분석</a:t>
            </a:r>
            <a:endParaRPr lang="en-US" altLang="ko-KR" sz="20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6196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01832" y="271681"/>
            <a:ext cx="1332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데이터 전처리 과정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345755"/>
            <a:ext cx="6625664" cy="19551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16880" y="1735271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라이브러리 추가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7" name="오른쪽 대괄호 46"/>
          <p:cNvSpPr/>
          <p:nvPr/>
        </p:nvSpPr>
        <p:spPr>
          <a:xfrm>
            <a:off x="2771800" y="1237608"/>
            <a:ext cx="329056" cy="1471518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오른쪽 대괄호 47"/>
          <p:cNvSpPr/>
          <p:nvPr/>
        </p:nvSpPr>
        <p:spPr>
          <a:xfrm>
            <a:off x="7019344" y="2807333"/>
            <a:ext cx="144944" cy="447933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0" name="그림 49"/>
          <p:cNvPicPr>
            <a:picLocks noChangeAspect="1"/>
          </p:cNvPicPr>
          <p:nvPr/>
        </p:nvPicPr>
        <p:blipFill rotWithShape="1">
          <a:blip r:embed="rId4"/>
          <a:srcRect r="45996"/>
          <a:stretch/>
        </p:blipFill>
        <p:spPr>
          <a:xfrm>
            <a:off x="446916" y="4402029"/>
            <a:ext cx="8445564" cy="1478750"/>
          </a:xfrm>
          <a:prstGeom prst="rect">
            <a:avLst/>
          </a:prstGeom>
        </p:spPr>
      </p:pic>
      <p:cxnSp>
        <p:nvCxnSpPr>
          <p:cNvPr id="56" name="구부러진 연결선 55"/>
          <p:cNvCxnSpPr>
            <a:stCxn id="48" idx="2"/>
          </p:cNvCxnSpPr>
          <p:nvPr/>
        </p:nvCxnSpPr>
        <p:spPr>
          <a:xfrm rot="10800000" flipH="1" flipV="1">
            <a:off x="7164288" y="3031299"/>
            <a:ext cx="648072" cy="1370729"/>
          </a:xfrm>
          <a:prstGeom prst="curvedConnector4">
            <a:avLst>
              <a:gd name="adj1" fmla="val 115228"/>
              <a:gd name="adj2" fmla="val 95416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6196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05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01832" y="271681"/>
            <a:ext cx="1332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데이터 전처리 과정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sp>
        <p:nvSpPr>
          <p:cNvPr id="48" name="오른쪽 대괄호 47"/>
          <p:cNvSpPr/>
          <p:nvPr/>
        </p:nvSpPr>
        <p:spPr>
          <a:xfrm>
            <a:off x="7019344" y="2807333"/>
            <a:ext cx="144944" cy="447933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680" y="1005397"/>
            <a:ext cx="8546632" cy="2639627"/>
          </a:xfrm>
          <a:prstGeom prst="rect">
            <a:avLst/>
          </a:prstGeom>
        </p:spPr>
      </p:pic>
      <p:sp>
        <p:nvSpPr>
          <p:cNvPr id="47" name="오른쪽 대괄호 46"/>
          <p:cNvSpPr/>
          <p:nvPr/>
        </p:nvSpPr>
        <p:spPr>
          <a:xfrm>
            <a:off x="3841674" y="1095515"/>
            <a:ext cx="164528" cy="1069172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184952" y="1445435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각 시의 데이터만 추출 후 저장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오른쪽 대괄호 17"/>
          <p:cNvSpPr/>
          <p:nvPr/>
        </p:nvSpPr>
        <p:spPr>
          <a:xfrm>
            <a:off x="6722715" y="2529040"/>
            <a:ext cx="119268" cy="363610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788024" y="2173725"/>
            <a:ext cx="3337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업종 별 그룹 후 상위 </a:t>
            </a:r>
            <a:r>
              <a:rPr lang="en-US" altLang="ko-KR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10</a:t>
            </a:r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개 업종만 추출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16" name="꺾인 연결선 15"/>
          <p:cNvCxnSpPr>
            <a:stCxn id="19" idx="3"/>
          </p:cNvCxnSpPr>
          <p:nvPr/>
        </p:nvCxnSpPr>
        <p:spPr>
          <a:xfrm flipH="1">
            <a:off x="6841985" y="2327614"/>
            <a:ext cx="1283812" cy="383230"/>
          </a:xfrm>
          <a:prstGeom prst="bentConnector3">
            <a:avLst>
              <a:gd name="adj1" fmla="val -17806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오른쪽 대괄호 24"/>
          <p:cNvSpPr/>
          <p:nvPr/>
        </p:nvSpPr>
        <p:spPr>
          <a:xfrm>
            <a:off x="8693146" y="2852936"/>
            <a:ext cx="131518" cy="752374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/>
          <p:cNvCxnSpPr>
            <a:endCxn id="2" idx="2"/>
          </p:cNvCxnSpPr>
          <p:nvPr/>
        </p:nvCxnSpPr>
        <p:spPr>
          <a:xfrm>
            <a:off x="4535996" y="3645024"/>
            <a:ext cx="20680" cy="2901806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모서리가 둥근 직사각형 27"/>
          <p:cNvSpPr/>
          <p:nvPr/>
        </p:nvSpPr>
        <p:spPr>
          <a:xfrm>
            <a:off x="5941018" y="2916733"/>
            <a:ext cx="993182" cy="10269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5941018" y="3225315"/>
            <a:ext cx="993182" cy="13167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076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3096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06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01832" y="271681"/>
            <a:ext cx="1332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데이터 전처리 과정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4535996" y="1012858"/>
            <a:ext cx="0" cy="332897"/>
          </a:xfrm>
          <a:prstGeom prst="straightConnector1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863887"/>
            <a:ext cx="6520916" cy="4430084"/>
          </a:xfrm>
          <a:prstGeom prst="rect">
            <a:avLst/>
          </a:prstGeom>
        </p:spPr>
      </p:pic>
      <p:sp>
        <p:nvSpPr>
          <p:cNvPr id="7" name="모서리가 둥근 직사각형 6"/>
          <p:cNvSpPr/>
          <p:nvPr/>
        </p:nvSpPr>
        <p:spPr>
          <a:xfrm>
            <a:off x="2483768" y="1839491"/>
            <a:ext cx="3672408" cy="360040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구부러진 연결선 11"/>
          <p:cNvCxnSpPr>
            <a:stCxn id="7" idx="0"/>
          </p:cNvCxnSpPr>
          <p:nvPr/>
        </p:nvCxnSpPr>
        <p:spPr>
          <a:xfrm rot="5400000" flipH="1" flipV="1">
            <a:off x="4728365" y="915736"/>
            <a:ext cx="515363" cy="1332148"/>
          </a:xfrm>
          <a:prstGeom prst="curvedConnector2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652121" y="1093927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ggtitle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 rot="5400000">
            <a:off x="1297055" y="3980173"/>
            <a:ext cx="326820" cy="232586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구부러진 연결선 25"/>
          <p:cNvCxnSpPr/>
          <p:nvPr/>
        </p:nvCxnSpPr>
        <p:spPr>
          <a:xfrm rot="16200000" flipV="1">
            <a:off x="1019937" y="3492528"/>
            <a:ext cx="464200" cy="416856"/>
          </a:xfrm>
          <a:prstGeom prst="curvedConnector3">
            <a:avLst>
              <a:gd name="adj1" fmla="val 39740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6779" y="307180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ylab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940152" y="2343177"/>
            <a:ext cx="504056" cy="232586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구부러진 연결선 31"/>
          <p:cNvCxnSpPr>
            <a:stCxn id="31" idx="0"/>
          </p:cNvCxnSpPr>
          <p:nvPr/>
        </p:nvCxnSpPr>
        <p:spPr>
          <a:xfrm rot="5400000" flipH="1" flipV="1">
            <a:off x="6297900" y="1836829"/>
            <a:ext cx="400628" cy="612068"/>
          </a:xfrm>
          <a:prstGeom prst="curvedConnector2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761203" y="1718552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geom_text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36" name="구부러진 연결선 35"/>
          <p:cNvCxnSpPr/>
          <p:nvPr/>
        </p:nvCxnSpPr>
        <p:spPr>
          <a:xfrm>
            <a:off x="6192180" y="5255673"/>
            <a:ext cx="971775" cy="70627"/>
          </a:xfrm>
          <a:prstGeom prst="curvedConnector3">
            <a:avLst>
              <a:gd name="adj1" fmla="val 90187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179317" y="5141634"/>
            <a:ext cx="135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geom_col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 rot="5400000">
            <a:off x="6391593" y="3456912"/>
            <a:ext cx="1776906" cy="1289035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6" name="구부러진 연결선 45"/>
          <p:cNvCxnSpPr/>
          <p:nvPr/>
        </p:nvCxnSpPr>
        <p:spPr>
          <a:xfrm rot="5400000" flipH="1" flipV="1">
            <a:off x="6755764" y="2718833"/>
            <a:ext cx="400628" cy="612068"/>
          </a:xfrm>
          <a:prstGeom prst="curvedConnector2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273633" y="263988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fill</a:t>
            </a:r>
          </a:p>
        </p:txBody>
      </p:sp>
    </p:spTree>
    <p:extLst>
      <p:ext uri="{BB962C8B-B14F-4D97-AF65-F5344CB8AC3E}">
        <p14:creationId xmlns:p14="http://schemas.microsoft.com/office/powerpoint/2010/main" val="1962571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3096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07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01832" y="271681"/>
            <a:ext cx="1332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데이터 전처리 과정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940152" y="2343177"/>
            <a:ext cx="504056" cy="232586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32" y="2175828"/>
            <a:ext cx="8642224" cy="1835526"/>
          </a:xfrm>
          <a:prstGeom prst="rect">
            <a:avLst/>
          </a:prstGeom>
        </p:spPr>
      </p:pic>
      <p:sp>
        <p:nvSpPr>
          <p:cNvPr id="25" name="오른쪽 대괄호 24"/>
          <p:cNvSpPr/>
          <p:nvPr/>
        </p:nvSpPr>
        <p:spPr>
          <a:xfrm>
            <a:off x="3059832" y="2229083"/>
            <a:ext cx="164528" cy="1069172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088482" y="1715250"/>
            <a:ext cx="3569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상권의 </a:t>
            </a:r>
            <a:r>
              <a:rPr lang="ko-KR" altLang="en-US" sz="16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대분류에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대한 중분류 백분율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오른쪽 대괄호 26"/>
          <p:cNvSpPr/>
          <p:nvPr/>
        </p:nvSpPr>
        <p:spPr>
          <a:xfrm>
            <a:off x="8676456" y="3400425"/>
            <a:ext cx="124644" cy="391294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35790" y="3795330"/>
            <a:ext cx="108012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구부러진 연결선 15"/>
          <p:cNvCxnSpPr>
            <a:endCxn id="37" idx="0"/>
          </p:cNvCxnSpPr>
          <p:nvPr/>
        </p:nvCxnSpPr>
        <p:spPr>
          <a:xfrm rot="16200000" flipH="1" flipV="1">
            <a:off x="6089958" y="2160132"/>
            <a:ext cx="951300" cy="4221696"/>
          </a:xfrm>
          <a:prstGeom prst="curvedConnector3">
            <a:avLst>
              <a:gd name="adj1" fmla="val 921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745232" y="4746630"/>
            <a:ext cx="5419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위에서 분류한 백분율에 대한 그래프를 변수에 저장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38" name="직선 화살표 연결선 37"/>
          <p:cNvCxnSpPr/>
          <p:nvPr/>
        </p:nvCxnSpPr>
        <p:spPr>
          <a:xfrm>
            <a:off x="4454760" y="5085184"/>
            <a:ext cx="0" cy="1461646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그림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2123248"/>
            <a:ext cx="4257675" cy="12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1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3096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08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01832" y="271681"/>
            <a:ext cx="1332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데이터 전처리 과정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35790" y="3795330"/>
            <a:ext cx="108012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/>
          <p:cNvCxnSpPr>
            <a:endCxn id="5" idx="0"/>
          </p:cNvCxnSpPr>
          <p:nvPr/>
        </p:nvCxnSpPr>
        <p:spPr>
          <a:xfrm>
            <a:off x="4535996" y="1012858"/>
            <a:ext cx="0" cy="731363"/>
          </a:xfrm>
          <a:prstGeom prst="straightConnector1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201" y="1744221"/>
            <a:ext cx="6897590" cy="4756740"/>
          </a:xfrm>
          <a:prstGeom prst="rect">
            <a:avLst/>
          </a:prstGeom>
        </p:spPr>
      </p:pic>
      <p:sp>
        <p:nvSpPr>
          <p:cNvPr id="7" name="타원 6"/>
          <p:cNvSpPr/>
          <p:nvPr/>
        </p:nvSpPr>
        <p:spPr>
          <a:xfrm>
            <a:off x="5341440" y="2348880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구부러진 연결선 11"/>
          <p:cNvCxnSpPr>
            <a:endCxn id="7" idx="6"/>
          </p:cNvCxnSpPr>
          <p:nvPr/>
        </p:nvCxnSpPr>
        <p:spPr>
          <a:xfrm rot="5400000">
            <a:off x="5513555" y="1742263"/>
            <a:ext cx="758538" cy="670720"/>
          </a:xfrm>
          <a:prstGeom prst="curvedConnector2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9233" y="1131218"/>
            <a:ext cx="1533525" cy="21907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847451" y="1416023"/>
            <a:ext cx="2932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g</a:t>
            </a:r>
            <a:r>
              <a:rPr lang="en-US" altLang="ko-KR" sz="12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gplotly</a:t>
            </a:r>
            <a:r>
              <a:rPr lang="en-US" altLang="ko-KR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라이브러리의 </a:t>
            </a:r>
            <a:r>
              <a:rPr lang="ko-KR" altLang="en-US" sz="12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반응형</a:t>
            </a:r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그래프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45538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3096" y="57016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>
                    <a:lumMod val="75000"/>
                  </a:schemeClr>
                </a:solidFill>
              </a:rPr>
              <a:t>MINHEEBLOG</a:t>
            </a:r>
            <a:endParaRPr lang="ko-KR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09</a:t>
            </a:r>
            <a:endParaRPr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01832" y="271681"/>
            <a:ext cx="1332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</a:rPr>
              <a:t>데이터 전처리 과정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235790" y="3795330"/>
            <a:ext cx="108012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58" y="1196752"/>
            <a:ext cx="8343900" cy="3095625"/>
          </a:xfrm>
          <a:prstGeom prst="rect">
            <a:avLst/>
          </a:prstGeom>
        </p:spPr>
      </p:pic>
      <p:sp>
        <p:nvSpPr>
          <p:cNvPr id="16" name="오른쪽 대괄호 15"/>
          <p:cNvSpPr/>
          <p:nvPr/>
        </p:nvSpPr>
        <p:spPr>
          <a:xfrm>
            <a:off x="8457863" y="1196752"/>
            <a:ext cx="155363" cy="3095624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구부러진 연결선 9"/>
          <p:cNvCxnSpPr>
            <a:stCxn id="16" idx="1"/>
            <a:endCxn id="18" idx="0"/>
          </p:cNvCxnSpPr>
          <p:nvPr/>
        </p:nvCxnSpPr>
        <p:spPr>
          <a:xfrm rot="16200000" flipH="1" flipV="1">
            <a:off x="6133121" y="2614014"/>
            <a:ext cx="646381" cy="4003103"/>
          </a:xfrm>
          <a:prstGeom prst="curvedConnector3">
            <a:avLst>
              <a:gd name="adj1" fmla="val 1474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45232" y="4938757"/>
            <a:ext cx="5419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각 시의 연도별 데이터 저장</a:t>
            </a:r>
            <a:endParaRPr lang="en-US" altLang="ko-KR" sz="16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상권의 스포츠는 데이터가 미비해 제거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454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</TotalTime>
  <Words>373</Words>
  <Application>Microsoft Office PowerPoint</Application>
  <PresentationFormat>화면 슬라이드 쇼(4:3)</PresentationFormat>
  <Paragraphs>119</Paragraphs>
  <Slides>15</Slides>
  <Notes>15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HY견고딕</vt:lpstr>
      <vt:lpstr>HY헤드라인M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minhee park</dc:creator>
  <cp:lastModifiedBy>Admin</cp:lastModifiedBy>
  <cp:revision>39</cp:revision>
  <dcterms:created xsi:type="dcterms:W3CDTF">2016-11-03T20:47:04Z</dcterms:created>
  <dcterms:modified xsi:type="dcterms:W3CDTF">2019-06-17T05:17:29Z</dcterms:modified>
</cp:coreProperties>
</file>